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900" r:id="rId2"/>
    <p:sldMasterId id="2147484092" r:id="rId3"/>
  </p:sldMasterIdLst>
  <p:notesMasterIdLst>
    <p:notesMasterId r:id="rId11"/>
  </p:notesMasterIdLst>
  <p:handoutMasterIdLst>
    <p:handoutMasterId r:id="rId12"/>
  </p:handoutMasterIdLst>
  <p:sldIdLst>
    <p:sldId id="256" r:id="rId4"/>
    <p:sldId id="315" r:id="rId5"/>
    <p:sldId id="338" r:id="rId6"/>
    <p:sldId id="332" r:id="rId7"/>
    <p:sldId id="337" r:id="rId8"/>
    <p:sldId id="333" r:id="rId9"/>
    <p:sldId id="331" r:id="rId10"/>
  </p:sldIdLst>
  <p:sldSz cx="9144000" cy="6858000" type="screen4x3"/>
  <p:notesSz cx="9296400" cy="7010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im Eggemeyer" initials="JE" lastIdx="1" clrIdx="0">
    <p:extLst>
      <p:ext uri="{19B8F6BF-5375-455C-9EA6-DF929625EA0E}">
        <p15:presenceInfo xmlns:p15="http://schemas.microsoft.com/office/powerpoint/2012/main" userId="S-1-5-21-3237017665-1534363811-15716598-2571" providerId="AD"/>
      </p:ext>
    </p:extLst>
  </p:cmAuthor>
  <p:cmAuthor id="2" name="Michael Bolander" initials="MB" lastIdx="4" clrIdx="1">
    <p:extLst>
      <p:ext uri="{19B8F6BF-5375-455C-9EA6-DF929625EA0E}">
        <p15:presenceInfo xmlns:p15="http://schemas.microsoft.com/office/powerpoint/2012/main" userId="S-1-5-21-3237017665-1534363811-15716598-5681" providerId="AD"/>
      </p:ext>
    </p:extLst>
  </p:cmAuthor>
  <p:cmAuthor id="3" name="Kim Springer" initials="KS" lastIdx="2" clrIdx="2">
    <p:extLst>
      <p:ext uri="{19B8F6BF-5375-455C-9EA6-DF929625EA0E}">
        <p15:presenceInfo xmlns:p15="http://schemas.microsoft.com/office/powerpoint/2012/main" userId="S-1-5-21-3237017665-1534363811-15716598-1290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5E6267"/>
    <a:srgbClr val="FF4747"/>
    <a:srgbClr val="F99D2A"/>
    <a:srgbClr val="82C341"/>
    <a:srgbClr val="669FD5"/>
    <a:srgbClr val="F26322"/>
    <a:srgbClr val="00B0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641" autoAdjust="0"/>
    <p:restoredTop sz="92621" autoAdjust="0"/>
  </p:normalViewPr>
  <p:slideViewPr>
    <p:cSldViewPr snapToGrid="0" snapToObjects="1">
      <p:cViewPr varScale="1">
        <p:scale>
          <a:sx n="73" d="100"/>
          <a:sy n="73" d="100"/>
        </p:scale>
        <p:origin x="1170" y="30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028440" cy="351737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265809" y="1"/>
            <a:ext cx="4028440" cy="351737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5973E4FC-2542-4DE6-9B75-7D63FD65492D}" type="datetimeFigureOut">
              <a:rPr lang="en-US" smtClean="0"/>
              <a:t>1/28/2019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658664"/>
            <a:ext cx="4028440" cy="351736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265809" y="6658664"/>
            <a:ext cx="4028440" cy="351736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A3A5F3DD-D131-42F1-A9DB-7EFA8528CF4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85021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028440" cy="351737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65809" y="1"/>
            <a:ext cx="4028440" cy="351737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86BE4549-A1F7-4547-9F11-C083E64839E2}" type="datetimeFigureOut">
              <a:rPr lang="en-US" smtClean="0"/>
              <a:t>1/28/2019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071813" y="876300"/>
            <a:ext cx="3152775" cy="2365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29640" y="3373754"/>
            <a:ext cx="7437120" cy="2760346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658664"/>
            <a:ext cx="4028440" cy="351736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65809" y="6658664"/>
            <a:ext cx="4028440" cy="351736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FB36BBD8-1AAF-43ED-A2DB-98E2363514E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20100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36BBD8-1AAF-43ED-A2DB-98E2363514E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36765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EADEE-19F6-7D49-8726-BD8D453750A2}" type="datetimeFigureOut">
              <a:rPr lang="en-US" smtClean="0"/>
              <a:t>1/28/2019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5EF1E-9961-FA47-ACC0-9FEA223A403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33814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EADEE-19F6-7D49-8726-BD8D453750A2}" type="datetimeFigureOut">
              <a:rPr lang="en-US" smtClean="0"/>
              <a:t>1/28/2019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5EF1E-9961-FA47-ACC0-9FEA223A403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9312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EADEE-19F6-7D49-8726-BD8D453750A2}" type="datetimeFigureOut">
              <a:rPr lang="en-US" smtClean="0"/>
              <a:t>1/28/2019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5EF1E-9961-FA47-ACC0-9FEA223A403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16247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EADEE-19F6-7D49-8726-BD8D453750A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1/28/2019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5EF1E-9961-FA47-ACC0-9FEA223A40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3224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EADEE-19F6-7D49-8726-BD8D453750A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1/28/2019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5EF1E-9961-FA47-ACC0-9FEA223A40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3873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EADEE-19F6-7D49-8726-BD8D453750A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1/28/2019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5EF1E-9961-FA47-ACC0-9FEA223A40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8212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EADEE-19F6-7D49-8726-BD8D453750A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1/28/2019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5EF1E-9961-FA47-ACC0-9FEA223A40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576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EADEE-19F6-7D49-8726-BD8D453750A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1/28/2019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5EF1E-9961-FA47-ACC0-9FEA223A40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15488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EADEE-19F6-7D49-8726-BD8D453750A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1/28/2019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5EF1E-9961-FA47-ACC0-9FEA223A40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59475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EADEE-19F6-7D49-8726-BD8D453750A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1/28/2019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5EF1E-9961-FA47-ACC0-9FEA223A40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37434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EADEE-19F6-7D49-8726-BD8D453750A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1/28/2019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5EF1E-9961-FA47-ACC0-9FEA223A40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607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EADEE-19F6-7D49-8726-BD8D453750A2}" type="datetimeFigureOut">
              <a:rPr lang="en-US" smtClean="0"/>
              <a:t>1/28/2019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5EF1E-9961-FA47-ACC0-9FEA223A403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59224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EADEE-19F6-7D49-8726-BD8D453750A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1/28/2019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5EF1E-9961-FA47-ACC0-9FEA223A40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81995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EADEE-19F6-7D49-8726-BD8D453750A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1/28/2019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5EF1E-9961-FA47-ACC0-9FEA223A40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35372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EADEE-19F6-7D49-8726-BD8D453750A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1/28/2019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5EF1E-9961-FA47-ACC0-9FEA223A40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73986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EADEE-19F6-7D49-8726-BD8D453750A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1/28/2019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5EF1E-9961-FA47-ACC0-9FEA223A40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799627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EADEE-19F6-7D49-8726-BD8D453750A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1/28/2019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5EF1E-9961-FA47-ACC0-9FEA223A40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80542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EADEE-19F6-7D49-8726-BD8D453750A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1/28/2019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5EF1E-9961-FA47-ACC0-9FEA223A40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17014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EADEE-19F6-7D49-8726-BD8D453750A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1/28/2019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5EF1E-9961-FA47-ACC0-9FEA223A40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017215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EADEE-19F6-7D49-8726-BD8D453750A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1/28/2019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5EF1E-9961-FA47-ACC0-9FEA223A40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516295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EADEE-19F6-7D49-8726-BD8D453750A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1/28/2019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5EF1E-9961-FA47-ACC0-9FEA223A40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803379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EADEE-19F6-7D49-8726-BD8D453750A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1/28/2019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5EF1E-9961-FA47-ACC0-9FEA223A40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2979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EADEE-19F6-7D49-8726-BD8D453750A2}" type="datetimeFigureOut">
              <a:rPr lang="en-US" smtClean="0"/>
              <a:t>1/28/2019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5EF1E-9961-FA47-ACC0-9FEA223A403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928289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EADEE-19F6-7D49-8726-BD8D453750A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1/28/2019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5EF1E-9961-FA47-ACC0-9FEA223A40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425410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EADEE-19F6-7D49-8726-BD8D453750A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1/28/2019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5EF1E-9961-FA47-ACC0-9FEA223A40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388823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EADEE-19F6-7D49-8726-BD8D453750A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1/28/2019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5EF1E-9961-FA47-ACC0-9FEA223A40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666338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EADEE-19F6-7D49-8726-BD8D453750A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1/28/2019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5EF1E-9961-FA47-ACC0-9FEA223A40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13083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EADEE-19F6-7D49-8726-BD8D453750A2}" type="datetimeFigureOut">
              <a:rPr lang="en-US" smtClean="0"/>
              <a:t>1/28/2019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5EF1E-9961-FA47-ACC0-9FEA223A403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94181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EADEE-19F6-7D49-8726-BD8D453750A2}" type="datetimeFigureOut">
              <a:rPr lang="en-US" smtClean="0"/>
              <a:t>1/28/2019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5EF1E-9961-FA47-ACC0-9FEA223A403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2336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EADEE-19F6-7D49-8726-BD8D453750A2}" type="datetimeFigureOut">
              <a:rPr lang="en-US" smtClean="0"/>
              <a:t>1/28/2019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5EF1E-9961-FA47-ACC0-9FEA223A403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20626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EADEE-19F6-7D49-8726-BD8D453750A2}" type="datetimeFigureOut">
              <a:rPr lang="en-US" smtClean="0"/>
              <a:t>1/28/2019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5EF1E-9961-FA47-ACC0-9FEA223A403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801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EADEE-19F6-7D49-8726-BD8D453750A2}" type="datetimeFigureOut">
              <a:rPr lang="en-US" smtClean="0"/>
              <a:t>1/28/2019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5EF1E-9961-FA47-ACC0-9FEA223A403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2694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EADEE-19F6-7D49-8726-BD8D453750A2}" type="datetimeFigureOut">
              <a:rPr lang="en-US" smtClean="0"/>
              <a:t>1/28/2019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5EF1E-9961-FA47-ACC0-9FEA223A403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9294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8875058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9EADEE-19F6-7D49-8726-BD8D453750A2}" type="datetimeFigureOut">
              <a:rPr lang="en-US" smtClean="0"/>
              <a:t>1/28/2019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55EF1E-9961-FA47-ACC0-9FEA223A403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7006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189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1" indent="-342891" algn="l" defTabSz="457189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defTabSz="457189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457189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457189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457189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875058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9EADEE-19F6-7D49-8726-BD8D453750A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1/28/2019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55EF1E-9961-FA47-ACC0-9FEA223A40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492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875058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9EADEE-19F6-7D49-8726-BD8D453750A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1/28/2019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55EF1E-9961-FA47-ACC0-9FEA223A40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6412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3" r:id="rId1"/>
    <p:sldLayoutId id="2147484094" r:id="rId2"/>
    <p:sldLayoutId id="2147484095" r:id="rId3"/>
    <p:sldLayoutId id="2147484096" r:id="rId4"/>
    <p:sldLayoutId id="2147484097" r:id="rId5"/>
    <p:sldLayoutId id="2147484098" r:id="rId6"/>
    <p:sldLayoutId id="2147484099" r:id="rId7"/>
    <p:sldLayoutId id="2147484100" r:id="rId8"/>
    <p:sldLayoutId id="2147484101" r:id="rId9"/>
    <p:sldLayoutId id="2147484102" r:id="rId10"/>
    <p:sldLayoutId id="214748410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2720"/>
            <a:ext cx="9190616" cy="710184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68835" y="4603889"/>
            <a:ext cx="80142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Arial"/>
                <a:cs typeface="Arial"/>
              </a:rPr>
              <a:t>Responsible Recycling of</a:t>
            </a:r>
          </a:p>
          <a:p>
            <a:r>
              <a:rPr lang="en-US" sz="4000" dirty="0">
                <a:solidFill>
                  <a:schemeClr val="bg1"/>
                </a:solidFill>
                <a:latin typeface="Arial"/>
                <a:cs typeface="Arial"/>
              </a:rPr>
              <a:t>Electronic Waste Ordinance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02792" y="6054369"/>
            <a:ext cx="7628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Arial"/>
                <a:cs typeface="Arial"/>
              </a:rPr>
              <a:t>Jim Eggemeyer, Director</a:t>
            </a:r>
          </a:p>
          <a:p>
            <a:r>
              <a:rPr lang="en-US" sz="2400" dirty="0">
                <a:solidFill>
                  <a:schemeClr val="bg1"/>
                </a:solidFill>
                <a:latin typeface="Arial"/>
                <a:cs typeface="Arial"/>
              </a:rPr>
              <a:t>October 17, 2017</a:t>
            </a:r>
          </a:p>
        </p:txBody>
      </p:sp>
      <p:pic>
        <p:nvPicPr>
          <p:cNvPr id="2" name="Picture 1" descr="SM_OOS_logo_color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500" y="81280"/>
            <a:ext cx="2256543" cy="2062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0693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M_OOS_logo_color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632" y="5608320"/>
            <a:ext cx="1222088" cy="111698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520687"/>
            <a:ext cx="914399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en-US" sz="3600" b="1" kern="0" dirty="0">
                <a:solidFill>
                  <a:srgbClr val="5E6267"/>
                </a:solidFill>
                <a:ea typeface="ＭＳ Ｐゴシック" charset="-128"/>
                <a:cs typeface="Arial"/>
              </a:rPr>
              <a:t>BACKGROUND</a:t>
            </a:r>
            <a:endParaRPr lang="en-US" sz="3600" kern="0" dirty="0">
              <a:solidFill>
                <a:srgbClr val="5E6267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14400" y="1553525"/>
            <a:ext cx="7297093" cy="344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en-US" sz="3200" dirty="0">
                <a:solidFill>
                  <a:srgbClr val="5E6267"/>
                </a:solidFill>
                <a:ea typeface="ＭＳ Ｐゴシック" charset="-128"/>
              </a:rPr>
              <a:t>Electronic waste (e-waste) is a growing problem if not managed properly. 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endParaRPr lang="en-US" sz="3200" dirty="0">
              <a:solidFill>
                <a:srgbClr val="5E6267"/>
              </a:solidFill>
              <a:ea typeface="ＭＳ Ｐゴシック" charset="-128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endParaRPr lang="en-US" sz="3200" dirty="0">
              <a:solidFill>
                <a:srgbClr val="5E6267"/>
              </a:solidFill>
              <a:ea typeface="ＭＳ Ｐゴシック" charset="-128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endParaRPr lang="en-US" sz="3200" dirty="0">
              <a:solidFill>
                <a:srgbClr val="5E6267"/>
              </a:solidFill>
              <a:ea typeface="ＭＳ Ｐゴシック" charset="-128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endParaRPr lang="en-US" sz="3200" dirty="0">
              <a:solidFill>
                <a:srgbClr val="5E6267"/>
              </a:solidFill>
              <a:ea typeface="ＭＳ Ｐゴシック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34" y="2880124"/>
            <a:ext cx="6440556" cy="3525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990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38424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dirty="0"/>
              <a:t>What Happens with Improperly Handled E-Waste</a:t>
            </a:r>
          </a:p>
        </p:txBody>
      </p:sp>
      <p:pic>
        <p:nvPicPr>
          <p:cNvPr id="6" name="My Movi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05346" y="1698367"/>
            <a:ext cx="7577138" cy="4258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221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M_OOS_logo_color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632" y="5608320"/>
            <a:ext cx="1222088" cy="111698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520687"/>
            <a:ext cx="914399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en-US" sz="3600" b="1" kern="0" dirty="0">
                <a:solidFill>
                  <a:srgbClr val="5E6267"/>
                </a:solidFill>
                <a:ea typeface="ＭＳ Ｐゴシック" charset="-128"/>
                <a:cs typeface="Arial"/>
              </a:rPr>
              <a:t>NEW ORDINANCE</a:t>
            </a:r>
            <a:endParaRPr lang="en-US" sz="3600" kern="0" dirty="0">
              <a:solidFill>
                <a:srgbClr val="5E6267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14400" y="1553525"/>
            <a:ext cx="7441949" cy="265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en-US" sz="3200" dirty="0">
                <a:solidFill>
                  <a:srgbClr val="5E6267"/>
                </a:solidFill>
                <a:ea typeface="ＭＳ Ｐゴシック" charset="-128"/>
              </a:rPr>
              <a:t>All e-waste collectors in unincorporated County areas must use a Recycler that has been certified under e-Stewards or R2 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endParaRPr lang="en-US" sz="3200" u="sng" dirty="0">
              <a:solidFill>
                <a:srgbClr val="5E6267"/>
              </a:solidFill>
              <a:ea typeface="ＭＳ Ｐゴシック" charset="-128"/>
            </a:endParaRPr>
          </a:p>
        </p:txBody>
      </p:sp>
      <p:pic>
        <p:nvPicPr>
          <p:cNvPr id="4100" name="Picture 4" descr="Image result for e-steward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7916" y="5069210"/>
            <a:ext cx="2927119" cy="1410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Image result for r2 recycli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52" b="10652"/>
          <a:stretch/>
        </p:blipFill>
        <p:spPr bwMode="auto">
          <a:xfrm>
            <a:off x="450573" y="3795611"/>
            <a:ext cx="3358835" cy="1410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lum bright="2000" contrast="1000"/>
          </a:blip>
          <a:stretch>
            <a:fillRect/>
          </a:stretch>
        </p:blipFill>
        <p:spPr>
          <a:xfrm>
            <a:off x="4166146" y="3197857"/>
            <a:ext cx="3804614" cy="2856579"/>
          </a:xfrm>
          <a:prstGeom prst="rect">
            <a:avLst/>
          </a:prstGeom>
          <a:effectLst>
            <a:softEdge rad="12700"/>
          </a:effectLst>
        </p:spPr>
      </p:pic>
    </p:spTree>
    <p:extLst>
      <p:ext uri="{BB962C8B-B14F-4D97-AF65-F5344CB8AC3E}">
        <p14:creationId xmlns:p14="http://schemas.microsoft.com/office/powerpoint/2010/main" val="15920846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479" y="274638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dirty="0"/>
              <a:t>Examples of Collectors Who Use Certified Processors For Recycling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5204725"/>
              </p:ext>
            </p:extLst>
          </p:nvPr>
        </p:nvGraphicFramePr>
        <p:xfrm>
          <a:off x="1440872" y="1948068"/>
          <a:ext cx="6510431" cy="4481979"/>
        </p:xfrm>
        <a:graphic>
          <a:graphicData uri="http://schemas.openxmlformats.org/drawingml/2006/table">
            <a:tbl>
              <a:tblPr>
                <a:tableStyleId>{C4B1156A-380E-4F78-BDF5-A606A8083BF9}</a:tableStyleId>
              </a:tblPr>
              <a:tblGrid>
                <a:gridCol w="351517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9952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2407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baseline="0" dirty="0">
                          <a:effectLst/>
                        </a:rPr>
                        <a:t>Company</a:t>
                      </a:r>
                      <a:endParaRPr lang="en-US" sz="1400" b="1" i="0" u="none" strike="noStrike" baseline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baseline="0" dirty="0">
                          <a:effectLst/>
                        </a:rPr>
                        <a:t>Location</a:t>
                      </a:r>
                      <a:endParaRPr lang="en-US" sz="1400" b="1" i="0" u="none" strike="noStrike" baseline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815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baseline="0" dirty="0">
                          <a:effectLst/>
                        </a:rPr>
                        <a:t>Best Buy</a:t>
                      </a:r>
                      <a:endParaRPr lang="en-US" sz="1400" b="0" i="0" u="none" strike="noStrike" baseline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baseline="0" dirty="0">
                          <a:effectLst/>
                        </a:rPr>
                        <a:t>Various Locations</a:t>
                      </a:r>
                      <a:endParaRPr lang="en-US" sz="1400" b="0" i="0" u="none" strike="noStrike" baseline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815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baseline="0" dirty="0">
                          <a:effectLst/>
                        </a:rPr>
                        <a:t>Blue Line Transfer, Inc. </a:t>
                      </a:r>
                      <a:endParaRPr lang="en-US" sz="1400" b="0" i="0" u="none" strike="noStrike" baseline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baseline="0" dirty="0">
                          <a:effectLst/>
                        </a:rPr>
                        <a:t>South San Francisco</a:t>
                      </a:r>
                      <a:endParaRPr lang="en-US" sz="1400" b="0" i="0" u="none" strike="noStrike" baseline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3815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baseline="0" dirty="0">
                          <a:effectLst/>
                        </a:rPr>
                        <a:t>Crown Computer Recycling, Inc.</a:t>
                      </a:r>
                      <a:endParaRPr lang="en-US" sz="1400" b="0" i="0" u="none" strike="noStrike" baseline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baseline="0" dirty="0">
                          <a:effectLst/>
                        </a:rPr>
                        <a:t>San Carlos </a:t>
                      </a:r>
                      <a:endParaRPr lang="en-US" sz="1400" b="0" i="0" u="none" strike="noStrike" baseline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3815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baseline="0" dirty="0">
                          <a:effectLst/>
                        </a:rPr>
                        <a:t>Goodwill Industries Donation Centers</a:t>
                      </a:r>
                      <a:endParaRPr lang="en-US" sz="1400" b="0" i="0" u="none" strike="noStrike" baseline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baseline="0" dirty="0">
                          <a:effectLst/>
                        </a:rPr>
                        <a:t>Various Locations</a:t>
                      </a:r>
                      <a:endParaRPr lang="en-US" sz="1400" b="0" i="0" u="none" strike="noStrike" baseline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3815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baseline="0" dirty="0">
                          <a:effectLst/>
                        </a:rPr>
                        <a:t>Green Citizen, Inc. </a:t>
                      </a:r>
                      <a:endParaRPr lang="en-US" sz="1400" b="0" i="0" u="none" strike="noStrike" baseline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baseline="0" dirty="0">
                          <a:effectLst/>
                        </a:rPr>
                        <a:t>Burlingame</a:t>
                      </a:r>
                      <a:endParaRPr lang="en-US" sz="1400" b="0" i="0" u="none" strike="noStrike" baseline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3815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baseline="0">
                          <a:effectLst/>
                        </a:rPr>
                        <a:t>Recology of the Coast </a:t>
                      </a:r>
                      <a:endParaRPr lang="en-US" sz="1400" b="0" i="0" u="none" strike="noStrike" baseline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baseline="0" dirty="0">
                          <a:effectLst/>
                        </a:rPr>
                        <a:t>Pacifica</a:t>
                      </a:r>
                      <a:endParaRPr lang="en-US" sz="1400" b="0" i="0" u="none" strike="noStrike" baseline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3815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baseline="0">
                          <a:effectLst/>
                        </a:rPr>
                        <a:t>Recology San Bruno </a:t>
                      </a:r>
                      <a:endParaRPr lang="en-US" sz="1400" b="0" i="0" u="none" strike="noStrike" baseline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baseline="0" dirty="0">
                          <a:effectLst/>
                        </a:rPr>
                        <a:t>San Bruno</a:t>
                      </a:r>
                      <a:endParaRPr lang="en-US" sz="1400" b="0" i="0" u="none" strike="noStrike" baseline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3815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baseline="0" dirty="0">
                          <a:effectLst/>
                        </a:rPr>
                        <a:t>Republic Services of Half Moon Bay</a:t>
                      </a:r>
                      <a:endParaRPr lang="en-US" sz="1400" b="0" i="0" u="none" strike="noStrike" baseline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baseline="0" dirty="0">
                          <a:effectLst/>
                        </a:rPr>
                        <a:t>Half Moon Bay </a:t>
                      </a:r>
                      <a:endParaRPr lang="en-US" sz="1400" b="0" i="0" u="none" strike="noStrike" baseline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3815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baseline="0" dirty="0" err="1">
                          <a:effectLst/>
                        </a:rPr>
                        <a:t>Shoreway</a:t>
                      </a:r>
                      <a:r>
                        <a:rPr lang="en-US" sz="1400" u="none" strike="noStrike" baseline="0" dirty="0">
                          <a:effectLst/>
                        </a:rPr>
                        <a:t> Environmental Center  </a:t>
                      </a:r>
                      <a:endParaRPr lang="en-US" sz="1400" b="0" i="0" u="none" strike="noStrike" baseline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baseline="0" dirty="0">
                          <a:effectLst/>
                        </a:rPr>
                        <a:t>San Carlos</a:t>
                      </a:r>
                      <a:endParaRPr lang="en-US" sz="1400" b="0" i="0" u="none" strike="noStrike" baseline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33815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baseline="0" dirty="0">
                          <a:effectLst/>
                        </a:rPr>
                        <a:t>South San Francisco Scavenger  </a:t>
                      </a:r>
                      <a:endParaRPr lang="en-US" sz="1400" b="0" i="0" u="none" strike="noStrike" baseline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baseline="0" dirty="0">
                          <a:effectLst/>
                        </a:rPr>
                        <a:t>South San Francisco </a:t>
                      </a:r>
                      <a:endParaRPr lang="en-US" sz="1400" b="0" i="0" u="none" strike="noStrike" baseline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3815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baseline="0" dirty="0">
                          <a:effectLst/>
                        </a:rPr>
                        <a:t>Strawflower Electronics  </a:t>
                      </a:r>
                      <a:endParaRPr lang="en-US" sz="1400" b="0" i="0" u="none" strike="noStrike" baseline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baseline="0" dirty="0">
                          <a:effectLst/>
                        </a:rPr>
                        <a:t>Half Moon Bay </a:t>
                      </a:r>
                      <a:endParaRPr lang="en-US" sz="1400" b="0" i="0" u="none" strike="noStrike" baseline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3815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baseline="0">
                          <a:effectLst/>
                        </a:rPr>
                        <a:t>ZARC Recycling  </a:t>
                      </a:r>
                      <a:endParaRPr lang="en-US" sz="1400" b="0" i="0" u="none" strike="noStrike" baseline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baseline="0" dirty="0">
                          <a:effectLst/>
                        </a:rPr>
                        <a:t>South San Francisco </a:t>
                      </a:r>
                      <a:endParaRPr lang="en-US" sz="1400" b="0" i="0" u="none" strike="noStrike" baseline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81687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M_OOS_logo_color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632" y="5608320"/>
            <a:ext cx="1222088" cy="111698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520687"/>
            <a:ext cx="914399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en-US" sz="3600" b="1" kern="0" dirty="0">
                <a:solidFill>
                  <a:srgbClr val="5E6267"/>
                </a:solidFill>
                <a:ea typeface="ＭＳ Ｐゴシック" charset="-128"/>
                <a:cs typeface="Arial"/>
              </a:rPr>
              <a:t>RECOMMENDATION</a:t>
            </a:r>
            <a:endParaRPr lang="en-US" sz="3600" kern="0" dirty="0">
              <a:solidFill>
                <a:srgbClr val="5E6267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14400" y="1553525"/>
            <a:ext cx="741478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en-US" sz="3200" dirty="0">
                <a:solidFill>
                  <a:srgbClr val="5E6267"/>
                </a:solidFill>
                <a:ea typeface="ＭＳ Ｐゴシック" charset="-128"/>
              </a:rPr>
              <a:t>Introduce an ordinance amending the San Mateo County Ordinance code adding Chapter 5.77 of Title 5 of the San Mateo County Ordinance code, “Responsible Recycling of Electronic Waste.” </a:t>
            </a:r>
          </a:p>
        </p:txBody>
      </p:sp>
    </p:spTree>
    <p:extLst>
      <p:ext uri="{BB962C8B-B14F-4D97-AF65-F5344CB8AC3E}">
        <p14:creationId xmlns:p14="http://schemas.microsoft.com/office/powerpoint/2010/main" val="17528900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anmateo_oos_end-0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875059" cy="6858000"/>
          </a:xfrm>
          <a:prstGeom prst="rect">
            <a:avLst/>
          </a:prstGeom>
        </p:spPr>
      </p:pic>
      <p:pic>
        <p:nvPicPr>
          <p:cNvPr id="4" name="Picture 3" descr="SM_OOS_logo_color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699" y="213360"/>
            <a:ext cx="2812342" cy="257048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0549" y="3061440"/>
            <a:ext cx="7386321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prstClr val="white"/>
                </a:solidFill>
                <a:cs typeface="Arial"/>
              </a:rPr>
              <a:t>QUESTIONS ?</a:t>
            </a:r>
          </a:p>
          <a:p>
            <a:endParaRPr lang="en-US" sz="1400" dirty="0">
              <a:solidFill>
                <a:prstClr val="white"/>
              </a:solidFill>
              <a:cs typeface="Arial"/>
            </a:endParaRPr>
          </a:p>
          <a:p>
            <a:r>
              <a:rPr lang="en-US" sz="4400" dirty="0">
                <a:solidFill>
                  <a:prstClr val="white"/>
                </a:solidFill>
                <a:cs typeface="Arial"/>
              </a:rPr>
              <a:t>THANK YOU !</a:t>
            </a:r>
          </a:p>
        </p:txBody>
      </p:sp>
    </p:spTree>
    <p:extLst>
      <p:ext uri="{BB962C8B-B14F-4D97-AF65-F5344CB8AC3E}">
        <p14:creationId xmlns:p14="http://schemas.microsoft.com/office/powerpoint/2010/main" val="26611948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2_Office Theme">
  <a:themeElements>
    <a:clrScheme name="Custom 1">
      <a:dk1>
        <a:srgbClr val="5E6267"/>
      </a:dk1>
      <a:lt1>
        <a:sysClr val="window" lastClr="FFFFFF"/>
      </a:lt1>
      <a:dk2>
        <a:srgbClr val="44546A"/>
      </a:dk2>
      <a:lt2>
        <a:srgbClr val="E7E6E6"/>
      </a:lt2>
      <a:accent1>
        <a:srgbClr val="00B098"/>
      </a:accent1>
      <a:accent2>
        <a:srgbClr val="F99D2A"/>
      </a:accent2>
      <a:accent3>
        <a:srgbClr val="F26322"/>
      </a:accent3>
      <a:accent4>
        <a:srgbClr val="669FD5"/>
      </a:accent4>
      <a:accent5>
        <a:srgbClr val="82C341"/>
      </a:accent5>
      <a:accent6>
        <a:srgbClr val="00B098"/>
      </a:accent6>
      <a:hlink>
        <a:srgbClr val="F99D2A"/>
      </a:hlink>
      <a:folHlink>
        <a:srgbClr val="F2632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3_Office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9476</TotalTime>
  <Words>179</Words>
  <Application>Microsoft Office PowerPoint</Application>
  <PresentationFormat>On-screen Show (4:3)</PresentationFormat>
  <Paragraphs>44</Paragraphs>
  <Slides>7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ＭＳ Ｐゴシック</vt:lpstr>
      <vt:lpstr>Arial</vt:lpstr>
      <vt:lpstr>Calibri</vt:lpstr>
      <vt:lpstr>Office Theme</vt:lpstr>
      <vt:lpstr>2_Office Theme</vt:lpstr>
      <vt:lpstr>23_Office Theme</vt:lpstr>
      <vt:lpstr>PowerPoint Presentation</vt:lpstr>
      <vt:lpstr>PowerPoint Presentation</vt:lpstr>
      <vt:lpstr>What Happens with Improperly Handled E-Waste</vt:lpstr>
      <vt:lpstr>PowerPoint Presentation</vt:lpstr>
      <vt:lpstr>Examples of Collectors Who Use Certified Processors For Recycling</vt:lpstr>
      <vt:lpstr>PowerPoint Presentation</vt:lpstr>
      <vt:lpstr>PowerPoint Presentation</vt:lpstr>
    </vt:vector>
  </TitlesOfParts>
  <Company>Circlepoint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Amie Krager</dc:creator>
  <cp:lastModifiedBy>Eun-Soo Lim</cp:lastModifiedBy>
  <cp:revision>162</cp:revision>
  <cp:lastPrinted>2017-05-10T21:17:09Z</cp:lastPrinted>
  <dcterms:created xsi:type="dcterms:W3CDTF">2016-09-29T17:02:45Z</dcterms:created>
  <dcterms:modified xsi:type="dcterms:W3CDTF">2019-01-28T18:59:21Z</dcterms:modified>
</cp:coreProperties>
</file>